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7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6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76"/>
      </p:cViewPr>
      <p:guideLst>
        <p:guide orient="horz" pos="3024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48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644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78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65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462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475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77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120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04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04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276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8EE5-A123-4816-9480-08F6138EE25E}" type="datetimeFigureOut">
              <a:rPr lang="ko-KR" altLang="en-US" smtClean="0"/>
              <a:t>2022-05-27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000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o.oo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EC661-4E5F-421B-FC43-ADC3C1408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>
                <a:latin typeface="+mj-ea"/>
              </a:rPr>
              <a:t>2022 </a:t>
            </a:r>
            <a:r>
              <a:rPr lang="ko-KR" altLang="en-US" b="1" dirty="0">
                <a:latin typeface="+mj-ea"/>
              </a:rPr>
              <a:t>하계학술대회 </a:t>
            </a:r>
            <a:br>
              <a:rPr lang="en-US" altLang="ko-KR" b="1" dirty="0">
                <a:latin typeface="+mj-ea"/>
              </a:rPr>
            </a:br>
            <a:r>
              <a:rPr lang="en-US" altLang="ko-KR" sz="5400" b="1" dirty="0">
                <a:latin typeface="+mj-ea"/>
              </a:rPr>
              <a:t>- </a:t>
            </a:r>
            <a:r>
              <a:rPr lang="ko-KR" altLang="en-US" sz="5400" b="1" dirty="0">
                <a:latin typeface="+mj-ea"/>
              </a:rPr>
              <a:t>논문 </a:t>
            </a:r>
            <a:r>
              <a:rPr lang="en-US" altLang="ko-KR" sz="5400" b="1" dirty="0">
                <a:latin typeface="+mj-ea"/>
              </a:rPr>
              <a:t>Paper </a:t>
            </a:r>
            <a:r>
              <a:rPr lang="ko-KR" altLang="en-US" sz="5400" b="1" dirty="0">
                <a:latin typeface="+mj-ea"/>
              </a:rPr>
              <a:t>작성방법 </a:t>
            </a:r>
            <a:r>
              <a:rPr lang="en-US" altLang="ko-KR" sz="5400" b="1" dirty="0">
                <a:latin typeface="+mj-ea"/>
              </a:rPr>
              <a:t>-</a:t>
            </a:r>
            <a:endParaRPr lang="ko-KR" altLang="en-US" b="1" dirty="0">
              <a:latin typeface="+mj-ea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168A76-9662-8D88-395C-BF7A254FD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사</a:t>
            </a:r>
            <a:r>
              <a:rPr lang="en-US" altLang="ko-KR" b="1" dirty="0"/>
              <a:t>)</a:t>
            </a:r>
            <a:r>
              <a:rPr lang="ko-KR" altLang="en-US" b="1" dirty="0"/>
              <a:t>한국</a:t>
            </a:r>
            <a:r>
              <a:rPr lang="en-US" altLang="ko-KR" b="1" dirty="0"/>
              <a:t>CDE</a:t>
            </a:r>
            <a:r>
              <a:rPr lang="ko-KR" altLang="en-US" b="1" dirty="0"/>
              <a:t>학회</a:t>
            </a:r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6BBB49-F27D-0919-CE0C-67BEC20DF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842" y="8195434"/>
            <a:ext cx="1006065" cy="10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0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192C96F6-BC5F-B477-0173-83147EB85AE8}"/>
              </a:ext>
            </a:extLst>
          </p:cNvPr>
          <p:cNvGrpSpPr/>
          <p:nvPr/>
        </p:nvGrpSpPr>
        <p:grpSpPr>
          <a:xfrm>
            <a:off x="6144527" y="696467"/>
            <a:ext cx="5737116" cy="8232330"/>
            <a:chOff x="132581" y="311425"/>
            <a:chExt cx="6469433" cy="9283150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98A2C714-1D28-18BA-55A5-8406F1CEC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3367" y="311425"/>
              <a:ext cx="6291266" cy="9283150"/>
            </a:xfrm>
            <a:prstGeom prst="rect">
              <a:avLst/>
            </a:prstGeom>
          </p:spPr>
        </p:pic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A4D8F40A-7587-1BB2-A732-D76697EA8B63}"/>
                </a:ext>
              </a:extLst>
            </p:cNvPr>
            <p:cNvSpPr/>
            <p:nvPr/>
          </p:nvSpPr>
          <p:spPr>
            <a:xfrm>
              <a:off x="504825" y="876300"/>
              <a:ext cx="5981700" cy="9620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A9D6C474-A7DA-E967-F275-12C2FBD23820}"/>
                </a:ext>
              </a:extLst>
            </p:cNvPr>
            <p:cNvSpPr/>
            <p:nvPr/>
          </p:nvSpPr>
          <p:spPr>
            <a:xfrm>
              <a:off x="504825" y="2971801"/>
              <a:ext cx="5981699" cy="18954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DA024A1E-8429-4A9E-77C6-944CEC1034C5}"/>
                </a:ext>
              </a:extLst>
            </p:cNvPr>
            <p:cNvSpPr/>
            <p:nvPr/>
          </p:nvSpPr>
          <p:spPr>
            <a:xfrm>
              <a:off x="504825" y="1943101"/>
              <a:ext cx="5981700" cy="96202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93FFD0AA-208D-A351-2462-693421F32F5A}"/>
                </a:ext>
              </a:extLst>
            </p:cNvPr>
            <p:cNvSpPr/>
            <p:nvPr/>
          </p:nvSpPr>
          <p:spPr>
            <a:xfrm>
              <a:off x="514350" y="4936853"/>
              <a:ext cx="5972175" cy="3685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38ECBFAF-9548-5683-5C6B-1CF657516AC4}"/>
                </a:ext>
              </a:extLst>
            </p:cNvPr>
            <p:cNvSpPr/>
            <p:nvPr/>
          </p:nvSpPr>
          <p:spPr>
            <a:xfrm>
              <a:off x="504825" y="5565503"/>
              <a:ext cx="2990850" cy="33403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FEF3E3D7-7111-E7AC-F1A0-1DD354C8569D}"/>
                </a:ext>
              </a:extLst>
            </p:cNvPr>
            <p:cNvSpPr/>
            <p:nvPr/>
          </p:nvSpPr>
          <p:spPr>
            <a:xfrm>
              <a:off x="514349" y="8974000"/>
              <a:ext cx="2990850" cy="55245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4F8D6A78-7D33-A698-44A5-D2AABD408B52}"/>
                </a:ext>
              </a:extLst>
            </p:cNvPr>
            <p:cNvSpPr/>
            <p:nvPr/>
          </p:nvSpPr>
          <p:spPr>
            <a:xfrm>
              <a:off x="3611164" y="6191975"/>
              <a:ext cx="2990850" cy="189547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67335B57-9FBE-1E22-DF30-0458F2609D4D}"/>
                </a:ext>
              </a:extLst>
            </p:cNvPr>
            <p:cNvSpPr/>
            <p:nvPr/>
          </p:nvSpPr>
          <p:spPr>
            <a:xfrm>
              <a:off x="132581" y="915234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1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FB059A41-DE4C-741B-C188-E0B9FF02DBB4}"/>
                </a:ext>
              </a:extLst>
            </p:cNvPr>
            <p:cNvSpPr/>
            <p:nvPr/>
          </p:nvSpPr>
          <p:spPr>
            <a:xfrm>
              <a:off x="132581" y="1919732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2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343BBD0E-FA0A-DD18-3B09-265B5BF9BB80}"/>
                </a:ext>
              </a:extLst>
            </p:cNvPr>
            <p:cNvSpPr/>
            <p:nvPr/>
          </p:nvSpPr>
          <p:spPr>
            <a:xfrm>
              <a:off x="161691" y="4949687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4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979DA56-5CA1-870D-B584-C85A346B8533}"/>
                </a:ext>
              </a:extLst>
            </p:cNvPr>
            <p:cNvSpPr/>
            <p:nvPr/>
          </p:nvSpPr>
          <p:spPr>
            <a:xfrm>
              <a:off x="178817" y="8963466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6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25B8EA82-F273-755B-8E3E-25E18E6BE3E5}"/>
                </a:ext>
              </a:extLst>
            </p:cNvPr>
            <p:cNvSpPr/>
            <p:nvPr/>
          </p:nvSpPr>
          <p:spPr>
            <a:xfrm>
              <a:off x="3577851" y="5817844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6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9700B49-1427-625E-726C-B4493A79E208}"/>
              </a:ext>
            </a:extLst>
          </p:cNvPr>
          <p:cNvSpPr/>
          <p:nvPr/>
        </p:nvSpPr>
        <p:spPr>
          <a:xfrm>
            <a:off x="5836920" y="347312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B6EBAAD-5B41-30E1-3B30-4EAFE3B311E2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  <a:endParaRPr lang="en-US" altLang="ko-KR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200" b="1" dirty="0">
                <a:latin typeface="+mj-ea"/>
                <a:ea typeface="+mj-ea"/>
              </a:rPr>
              <a:t>제목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1)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국문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돋움체</a:t>
            </a:r>
            <a:r>
              <a:rPr lang="en-US" altLang="ko-KR" sz="1200" dirty="0">
                <a:latin typeface="+mj-ea"/>
                <a:ea typeface="+mj-ea"/>
              </a:rPr>
              <a:t>, 16pt, </a:t>
            </a:r>
            <a:r>
              <a:rPr lang="ko-KR" altLang="en-US" sz="1200" dirty="0">
                <a:latin typeface="+mj-ea"/>
                <a:ea typeface="+mj-ea"/>
              </a:rPr>
              <a:t>굵게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</a:t>
            </a:r>
            <a:r>
              <a:rPr lang="en-US" altLang="ko-KR" sz="1200" dirty="0">
                <a:latin typeface="+mj-ea"/>
                <a:ea typeface="+mj-ea"/>
              </a:rPr>
              <a:t>: Times New Roman, 16pt, </a:t>
            </a:r>
            <a:r>
              <a:rPr lang="ko-KR" altLang="en-US" sz="1200" dirty="0">
                <a:latin typeface="+mj-ea"/>
                <a:ea typeface="+mj-ea"/>
              </a:rPr>
              <a:t>굵게</a:t>
            </a:r>
            <a:r>
              <a:rPr lang="en-US" altLang="ko-KR" sz="1200" dirty="0">
                <a:latin typeface="+mj-ea"/>
                <a:ea typeface="+mj-ea"/>
              </a:rPr>
              <a:t> 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200" b="1" dirty="0">
                <a:latin typeface="+mj-ea"/>
                <a:ea typeface="+mj-ea"/>
              </a:rPr>
              <a:t>저자 및 소속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1)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국문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돋움체</a:t>
            </a:r>
            <a:r>
              <a:rPr lang="en-US" altLang="ko-KR" sz="1200" dirty="0">
                <a:latin typeface="+mj-ea"/>
                <a:ea typeface="+mj-ea"/>
              </a:rPr>
              <a:t>, 9pt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영문</a:t>
            </a:r>
            <a:r>
              <a:rPr lang="en-US" altLang="ko-KR" sz="1200" dirty="0">
                <a:latin typeface="+mj-ea"/>
                <a:ea typeface="+mj-ea"/>
              </a:rPr>
              <a:t>: Times New Roman, 9pt</a:t>
            </a: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2)</a:t>
            </a:r>
            <a:r>
              <a:rPr lang="ko-KR" altLang="en-US" sz="1200" dirty="0">
                <a:latin typeface="+mj-ea"/>
                <a:ea typeface="+mj-ea"/>
              </a:rPr>
              <a:t>저자 </a:t>
            </a:r>
            <a:r>
              <a:rPr lang="ko-KR" altLang="en-US" sz="1200" dirty="0" err="1">
                <a:latin typeface="+mj-ea"/>
                <a:ea typeface="+mj-ea"/>
              </a:rPr>
              <a:t>기재시</a:t>
            </a:r>
            <a:r>
              <a:rPr lang="ko-KR" altLang="en-US" sz="1200" dirty="0">
                <a:latin typeface="+mj-ea"/>
                <a:ea typeface="+mj-ea"/>
              </a:rPr>
              <a:t> 유의사항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 저자 소속에 따라 이름 앞에 숫자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en-US" altLang="ko-KR" sz="1200" b="1" baseline="30000" dirty="0">
                <a:latin typeface="+mj-ea"/>
                <a:ea typeface="+mj-ea"/>
              </a:rPr>
              <a:t>1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en-US" altLang="ko-KR" sz="1200" b="1" baseline="30000" dirty="0">
                <a:latin typeface="+mj-ea"/>
                <a:ea typeface="+mj-ea"/>
              </a:rPr>
              <a:t>2 </a:t>
            </a:r>
            <a:r>
              <a:rPr lang="ko-KR" altLang="en-US" sz="1200" dirty="0">
                <a:latin typeface="+mj-ea"/>
                <a:ea typeface="+mj-ea"/>
              </a:rPr>
              <a:t>등</a:t>
            </a:r>
            <a:r>
              <a:rPr lang="en-US" altLang="ko-KR" sz="1200" dirty="0">
                <a:latin typeface="+mj-ea"/>
                <a:ea typeface="+mj-ea"/>
              </a:rPr>
              <a:t>) </a:t>
            </a:r>
            <a:r>
              <a:rPr lang="ko-KR" altLang="en-US" sz="1200" dirty="0">
                <a:latin typeface="+mj-ea"/>
                <a:ea typeface="+mj-ea"/>
              </a:rPr>
              <a:t>첨자표기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소속 표기 앞에 발표자는 </a:t>
            </a:r>
            <a:r>
              <a:rPr lang="en-US" altLang="ko-KR" sz="1200" dirty="0">
                <a:latin typeface="+mj-ea"/>
                <a:ea typeface="+mj-ea"/>
              </a:rPr>
              <a:t>”*”, </a:t>
            </a:r>
            <a:r>
              <a:rPr lang="ko-KR" altLang="en-US" sz="1200" dirty="0">
                <a:latin typeface="+mj-ea"/>
                <a:ea typeface="+mj-ea"/>
              </a:rPr>
              <a:t>교신저자는 </a:t>
            </a:r>
            <a:r>
              <a:rPr lang="en-US" altLang="ko-KR" sz="1200" dirty="0">
                <a:latin typeface="+mj-ea"/>
                <a:ea typeface="+mj-ea"/>
              </a:rPr>
              <a:t>“</a:t>
            </a:r>
            <a:r>
              <a:rPr lang="en-US" altLang="ko-KR" sz="1200" baseline="30000" dirty="0">
                <a:latin typeface="+mj-ea"/>
                <a:ea typeface="+mj-ea"/>
              </a:rPr>
              <a:t>#</a:t>
            </a:r>
            <a:r>
              <a:rPr lang="en-US" altLang="ko-KR" sz="1200" dirty="0">
                <a:latin typeface="+mj-ea"/>
                <a:ea typeface="+mj-ea"/>
              </a:rPr>
              <a:t>” </a:t>
            </a:r>
            <a:r>
              <a:rPr lang="ko-KR" altLang="en-US" sz="1200" dirty="0">
                <a:latin typeface="+mj-ea"/>
                <a:ea typeface="+mj-ea"/>
              </a:rPr>
              <a:t>첨자표기 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영문저자 작성시 성이 뒤로 가도록 </a:t>
            </a:r>
            <a:r>
              <a:rPr lang="en-US" altLang="ko-KR" sz="1200" dirty="0">
                <a:latin typeface="+mj-ea"/>
                <a:ea typeface="+mj-ea"/>
              </a:rPr>
              <a:t>Full Name</a:t>
            </a:r>
            <a:r>
              <a:rPr lang="ko-KR" altLang="en-US" sz="1200" dirty="0">
                <a:latin typeface="+mj-ea"/>
                <a:ea typeface="+mj-ea"/>
              </a:rPr>
              <a:t> 기입</a:t>
            </a: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3) </a:t>
            </a:r>
            <a:r>
              <a:rPr lang="ko-KR" altLang="en-US" sz="1200" dirty="0">
                <a:latin typeface="+mj-ea"/>
                <a:ea typeface="+mj-ea"/>
              </a:rPr>
              <a:t>소속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대학교와 대학원은 구분 안 함</a:t>
            </a:r>
            <a:r>
              <a:rPr lang="en-US" altLang="ko-KR" sz="1200" dirty="0">
                <a:latin typeface="+mj-ea"/>
                <a:ea typeface="+mj-ea"/>
              </a:rPr>
              <a:t>.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대학교는 국문명으로 표기하며</a:t>
            </a:r>
            <a:r>
              <a:rPr lang="en-US" altLang="ko-KR" sz="1200">
                <a:latin typeface="+mj-ea"/>
                <a:ea typeface="+mj-ea"/>
              </a:rPr>
              <a:t>, </a:t>
            </a:r>
            <a:r>
              <a:rPr lang="ko-KR" altLang="en-US" sz="1200">
                <a:latin typeface="+mj-ea"/>
                <a:ea typeface="+mj-ea"/>
              </a:rPr>
              <a:t>학부 </a:t>
            </a:r>
            <a:r>
              <a:rPr lang="ko-KR" altLang="en-US" sz="1200" dirty="0">
                <a:latin typeface="+mj-ea"/>
                <a:ea typeface="+mj-ea"/>
              </a:rPr>
              <a:t>혹은 학과 기재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산업체 </a:t>
            </a:r>
            <a:r>
              <a:rPr lang="ko-KR" altLang="en-US" sz="1200" dirty="0" err="1">
                <a:latin typeface="+mj-ea"/>
                <a:ea typeface="+mj-ea"/>
              </a:rPr>
              <a:t>인경우</a:t>
            </a:r>
            <a:r>
              <a:rPr lang="ko-KR" altLang="en-US" sz="1200" dirty="0">
                <a:latin typeface="+mj-ea"/>
                <a:ea typeface="+mj-ea"/>
              </a:rPr>
              <a:t> 회사명만 기재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  (</a:t>
            </a:r>
            <a:r>
              <a:rPr lang="ko-KR" altLang="en-US" sz="1200" dirty="0">
                <a:latin typeface="+mj-ea"/>
                <a:ea typeface="+mj-ea"/>
              </a:rPr>
              <a:t>주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r>
              <a:rPr lang="ko-KR" altLang="en-US" sz="1200" dirty="0">
                <a:latin typeface="+mj-ea"/>
                <a:ea typeface="+mj-ea"/>
              </a:rPr>
              <a:t>한국</a:t>
            </a:r>
            <a:r>
              <a:rPr lang="en-US" altLang="ko-KR" sz="1200" dirty="0">
                <a:latin typeface="+mj-ea"/>
                <a:ea typeface="+mj-ea"/>
              </a:rPr>
              <a:t>CDE</a:t>
            </a:r>
            <a:r>
              <a:rPr lang="ko-KR" altLang="en-US" sz="1200" dirty="0">
                <a:latin typeface="+mj-ea"/>
                <a:ea typeface="+mj-ea"/>
              </a:rPr>
              <a:t>학회</a:t>
            </a:r>
            <a:r>
              <a:rPr lang="en-US" altLang="ko-KR" sz="1200" dirty="0">
                <a:latin typeface="+mj-ea"/>
                <a:ea typeface="+mj-ea"/>
              </a:rPr>
              <a:t>(x), </a:t>
            </a:r>
            <a:r>
              <a:rPr lang="ko-KR" altLang="en-US" sz="1200" dirty="0">
                <a:latin typeface="+mj-ea"/>
                <a:ea typeface="+mj-ea"/>
              </a:rPr>
              <a:t>한국</a:t>
            </a:r>
            <a:r>
              <a:rPr lang="en-US" altLang="ko-KR" sz="1200" dirty="0">
                <a:latin typeface="+mj-ea"/>
                <a:ea typeface="+mj-ea"/>
              </a:rPr>
              <a:t>CE</a:t>
            </a:r>
            <a:r>
              <a:rPr lang="ko-KR" altLang="en-US" sz="1200" dirty="0">
                <a:latin typeface="+mj-ea"/>
                <a:ea typeface="+mj-ea"/>
              </a:rPr>
              <a:t>학회</a:t>
            </a:r>
            <a:r>
              <a:rPr lang="en-US" altLang="ko-KR" sz="1200" dirty="0">
                <a:latin typeface="+mj-ea"/>
                <a:ea typeface="+mj-ea"/>
              </a:rPr>
              <a:t>(o)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200" b="1" dirty="0">
                <a:latin typeface="+mj-ea"/>
                <a:ea typeface="+mj-ea"/>
              </a:rPr>
              <a:t>초록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굴림</a:t>
            </a:r>
            <a:r>
              <a:rPr lang="en-US" altLang="ko-KR" sz="1200" dirty="0">
                <a:latin typeface="+mj-ea"/>
                <a:ea typeface="+mj-ea"/>
              </a:rPr>
              <a:t>, 9pt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국문 또는 영문으로 작성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글자수 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최대 </a:t>
            </a:r>
            <a:r>
              <a:rPr lang="en-US" altLang="ko-KR" sz="1200" dirty="0">
                <a:latin typeface="+mj-ea"/>
                <a:ea typeface="+mj-ea"/>
              </a:rPr>
              <a:t>200</a:t>
            </a:r>
            <a:r>
              <a:rPr lang="ko-KR" altLang="en-US" sz="1200" dirty="0">
                <a:latin typeface="+mj-ea"/>
                <a:ea typeface="+mj-ea"/>
              </a:rPr>
              <a:t>단어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ko-KR" altLang="en-US" sz="1200" dirty="0">
                <a:latin typeface="+mj-ea"/>
                <a:ea typeface="+mj-ea"/>
              </a:rPr>
              <a:t>공백 포함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1200" b="1" dirty="0">
                <a:latin typeface="+mj-ea"/>
                <a:ea typeface="+mj-ea"/>
              </a:rPr>
              <a:t>Key word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r>
              <a:rPr lang="en-US" altLang="ko-KR" sz="1200" dirty="0">
                <a:latin typeface="+mj-ea"/>
                <a:ea typeface="+mj-ea"/>
              </a:rPr>
              <a:t>: Times New Roman, 9pt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첫 글자는 대문자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알파벳</a:t>
            </a:r>
            <a:r>
              <a:rPr lang="en-US" altLang="ko-KR" sz="1200" dirty="0">
                <a:latin typeface="+mj-ea"/>
                <a:ea typeface="+mj-ea"/>
              </a:rPr>
              <a:t>(A,B,C...)</a:t>
            </a:r>
            <a:r>
              <a:rPr lang="ko-KR" altLang="en-US" sz="1200" dirty="0">
                <a:latin typeface="+mj-ea"/>
                <a:ea typeface="+mj-ea"/>
              </a:rPr>
              <a:t>순으로 영문으로 작성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개수 </a:t>
            </a:r>
            <a:r>
              <a:rPr lang="en-US" altLang="ko-KR" sz="1200" dirty="0">
                <a:latin typeface="+mj-ea"/>
                <a:ea typeface="+mj-ea"/>
              </a:rPr>
              <a:t>: 6</a:t>
            </a:r>
            <a:r>
              <a:rPr lang="ko-KR" altLang="en-US" sz="1200" dirty="0">
                <a:latin typeface="+mj-ea"/>
                <a:ea typeface="+mj-ea"/>
              </a:rPr>
              <a:t>개 이하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ko-KR" altLang="en-US" sz="1200" b="1" dirty="0">
                <a:latin typeface="+mj-ea"/>
                <a:ea typeface="+mj-ea"/>
              </a:rPr>
              <a:t>서론 및 본론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1)</a:t>
            </a:r>
            <a:r>
              <a:rPr lang="ko-KR" altLang="en-US" sz="1200" dirty="0">
                <a:latin typeface="+mj-ea"/>
                <a:ea typeface="+mj-ea"/>
              </a:rPr>
              <a:t>제목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국문 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돋움체</a:t>
            </a:r>
            <a:r>
              <a:rPr lang="en-US" altLang="ko-KR" sz="1200" dirty="0">
                <a:latin typeface="+mj-ea"/>
                <a:ea typeface="+mj-ea"/>
              </a:rPr>
              <a:t>, 10pt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숫자 </a:t>
            </a:r>
            <a:r>
              <a:rPr lang="en-US" altLang="ko-KR" sz="1200" dirty="0">
                <a:latin typeface="+mj-ea"/>
                <a:ea typeface="+mj-ea"/>
              </a:rPr>
              <a:t>: Times New Roman, 10pt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 제목 아래에 </a:t>
            </a:r>
            <a:r>
              <a:rPr lang="en-US" altLang="ko-KR" sz="1200" dirty="0">
                <a:latin typeface="+mj-ea"/>
                <a:ea typeface="+mj-ea"/>
              </a:rPr>
              <a:t>5pt blank line</a:t>
            </a:r>
            <a:r>
              <a:rPr lang="ko-KR" altLang="en-US" sz="1200" dirty="0">
                <a:latin typeface="+mj-ea"/>
                <a:ea typeface="+mj-ea"/>
              </a:rPr>
              <a:t>을 삽입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2)</a:t>
            </a:r>
            <a:r>
              <a:rPr lang="ko-KR" altLang="en-US" sz="1200" dirty="0">
                <a:latin typeface="+mj-ea"/>
                <a:ea typeface="+mj-ea"/>
              </a:rPr>
              <a:t>본문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국문 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바탕체</a:t>
            </a:r>
            <a:r>
              <a:rPr lang="en-US" altLang="ko-KR" sz="1200" dirty="0">
                <a:latin typeface="+mj-ea"/>
                <a:ea typeface="+mj-ea"/>
              </a:rPr>
              <a:t>, 9pt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</a:t>
            </a:r>
            <a:r>
              <a:rPr lang="en-US" altLang="ko-KR" sz="1200" dirty="0">
                <a:latin typeface="+mj-ea"/>
                <a:ea typeface="+mj-ea"/>
              </a:rPr>
              <a:t> : Times New Roman, 9pt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3)</a:t>
            </a:r>
            <a:r>
              <a:rPr lang="ko-KR" altLang="en-US" sz="1200" dirty="0">
                <a:latin typeface="+mj-ea"/>
                <a:ea typeface="+mj-ea"/>
              </a:rPr>
              <a:t>본론 작성시 국문 또는 영문으로 </a:t>
            </a:r>
            <a:r>
              <a:rPr lang="en-US" altLang="ko-KR" sz="1200" dirty="0">
                <a:latin typeface="+mj-ea"/>
                <a:ea typeface="+mj-ea"/>
              </a:rPr>
              <a:t>2page </a:t>
            </a:r>
            <a:r>
              <a:rPr lang="ko-KR" altLang="en-US" sz="1200" dirty="0">
                <a:latin typeface="+mj-ea"/>
                <a:ea typeface="+mj-ea"/>
              </a:rPr>
              <a:t>작성</a:t>
            </a:r>
            <a:r>
              <a:rPr lang="en-US" altLang="ko-KR" sz="1200" dirty="0">
                <a:latin typeface="+mj-ea"/>
                <a:ea typeface="+mj-ea"/>
              </a:rPr>
              <a:t>.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AutoNum type="arabicPeriod" startAt="5"/>
            </a:pPr>
            <a:r>
              <a:rPr lang="ko-KR" altLang="en-US" sz="1200" b="1" dirty="0">
                <a:latin typeface="+mj-ea"/>
                <a:ea typeface="+mj-ea"/>
              </a:rPr>
              <a:t>표</a:t>
            </a:r>
            <a:r>
              <a:rPr lang="en-US" altLang="ko-KR" sz="1200" b="1" dirty="0">
                <a:latin typeface="+mj-ea"/>
                <a:ea typeface="+mj-ea"/>
              </a:rPr>
              <a:t>(Table)</a:t>
            </a:r>
            <a:r>
              <a:rPr lang="ko-KR" altLang="en-US" sz="1200" b="1" dirty="0">
                <a:latin typeface="+mj-ea"/>
                <a:ea typeface="+mj-ea"/>
              </a:rPr>
              <a:t>와</a:t>
            </a:r>
            <a:r>
              <a:rPr lang="en-US" altLang="ko-KR" sz="1200" b="1" dirty="0">
                <a:latin typeface="+mj-ea"/>
                <a:ea typeface="+mj-ea"/>
              </a:rPr>
              <a:t> </a:t>
            </a:r>
            <a:r>
              <a:rPr lang="ko-KR" altLang="en-US" sz="1200" b="1" dirty="0">
                <a:latin typeface="+mj-ea"/>
                <a:ea typeface="+mj-ea"/>
              </a:rPr>
              <a:t>그림</a:t>
            </a:r>
            <a:r>
              <a:rPr lang="en-US" altLang="ko-KR" sz="1200" b="1" dirty="0">
                <a:latin typeface="+mj-ea"/>
                <a:ea typeface="+mj-ea"/>
              </a:rPr>
              <a:t>(Fig)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r>
              <a:rPr lang="en-US" altLang="ko-KR" sz="1200" dirty="0">
                <a:latin typeface="+mj-ea"/>
                <a:ea typeface="+mj-ea"/>
              </a:rPr>
              <a:t>: Times New Roman, 10pt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 </a:t>
            </a:r>
            <a:r>
              <a:rPr lang="ko-KR" altLang="en-US" sz="1200" dirty="0" err="1">
                <a:latin typeface="+mj-ea"/>
                <a:ea typeface="+mj-ea"/>
              </a:rPr>
              <a:t>줄간격</a:t>
            </a:r>
            <a:r>
              <a:rPr lang="ko-KR" altLang="en-US" sz="1200" dirty="0">
                <a:latin typeface="+mj-ea"/>
                <a:ea typeface="+mj-ea"/>
              </a:rPr>
              <a:t> </a:t>
            </a:r>
            <a:r>
              <a:rPr lang="en-US" altLang="ko-KR" sz="1200" dirty="0">
                <a:latin typeface="+mj-ea"/>
                <a:ea typeface="+mj-ea"/>
              </a:rPr>
              <a:t>0.9, </a:t>
            </a:r>
            <a:r>
              <a:rPr lang="ko-KR" altLang="en-US" sz="1200" dirty="0" err="1">
                <a:latin typeface="+mj-ea"/>
                <a:ea typeface="+mj-ea"/>
              </a:rPr>
              <a:t>내어쓰기</a:t>
            </a:r>
            <a:r>
              <a:rPr lang="ko-KR" altLang="en-US" sz="1200" dirty="0">
                <a:latin typeface="+mj-ea"/>
                <a:ea typeface="+mj-ea"/>
              </a:rPr>
              <a:t> </a:t>
            </a:r>
            <a:r>
              <a:rPr lang="en-US" altLang="ko-KR" sz="1200" dirty="0">
                <a:latin typeface="+mj-ea"/>
                <a:ea typeface="+mj-ea"/>
              </a:rPr>
              <a:t>3.4 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영문으로 작성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</a:t>
            </a:r>
            <a:r>
              <a:rPr lang="ko-KR" altLang="en-US" sz="1200" dirty="0">
                <a:latin typeface="+mj-ea"/>
                <a:ea typeface="+mj-ea"/>
              </a:rPr>
              <a:t> </a:t>
            </a:r>
            <a:r>
              <a:rPr lang="en-US" altLang="ko-KR" sz="1200" dirty="0">
                <a:latin typeface="+mj-ea"/>
                <a:ea typeface="+mj-ea"/>
              </a:rPr>
              <a:t>table caption </a:t>
            </a:r>
            <a:r>
              <a:rPr lang="ko-KR" altLang="en-US" sz="1200" dirty="0">
                <a:latin typeface="+mj-ea"/>
                <a:ea typeface="+mj-ea"/>
              </a:rPr>
              <a:t>은 </a:t>
            </a:r>
            <a:r>
              <a:rPr lang="en-US" altLang="ko-KR" sz="1200" dirty="0">
                <a:latin typeface="+mj-ea"/>
                <a:ea typeface="+mj-ea"/>
              </a:rPr>
              <a:t>table </a:t>
            </a:r>
            <a:r>
              <a:rPr lang="ko-KR" altLang="en-US" sz="1200" dirty="0">
                <a:latin typeface="+mj-ea"/>
                <a:ea typeface="+mj-ea"/>
              </a:rPr>
              <a:t>위</a:t>
            </a:r>
            <a:r>
              <a:rPr lang="en-US" altLang="ko-KR" sz="1200" dirty="0">
                <a:latin typeface="+mj-ea"/>
                <a:ea typeface="+mj-ea"/>
              </a:rPr>
              <a:t>, Fig. caption</a:t>
            </a:r>
            <a:r>
              <a:rPr lang="ko-KR" altLang="en-US" sz="1200" dirty="0">
                <a:latin typeface="+mj-ea"/>
                <a:ea typeface="+mj-ea"/>
              </a:rPr>
              <a:t>은 그림 아래</a:t>
            </a:r>
            <a:endParaRPr lang="en-US" altLang="ko-KR" sz="1200" dirty="0">
              <a:latin typeface="+mj-ea"/>
              <a:ea typeface="+mj-ea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51D605A4-952B-8E89-836B-FC4CD27E95B9}"/>
              </a:ext>
            </a:extLst>
          </p:cNvPr>
          <p:cNvSpPr/>
          <p:nvPr/>
        </p:nvSpPr>
        <p:spPr>
          <a:xfrm>
            <a:off x="6152258" y="3055698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3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BEF63F64-9C9F-2D0E-7F02-9A86434725E7}"/>
              </a:ext>
            </a:extLst>
          </p:cNvPr>
          <p:cNvSpPr/>
          <p:nvPr/>
        </p:nvSpPr>
        <p:spPr>
          <a:xfrm>
            <a:off x="6152258" y="535379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5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8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023EF453-6282-D527-DAD2-81A2F2AA2455}"/>
              </a:ext>
            </a:extLst>
          </p:cNvPr>
          <p:cNvGrpSpPr/>
          <p:nvPr/>
        </p:nvGrpSpPr>
        <p:grpSpPr>
          <a:xfrm>
            <a:off x="6190359" y="750171"/>
            <a:ext cx="5806992" cy="8161817"/>
            <a:chOff x="98336" y="351182"/>
            <a:chExt cx="6548229" cy="9203636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A44783DD-7FF6-252C-D2D0-02FAF09F5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435" y="351182"/>
              <a:ext cx="6435130" cy="9203636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B83B08DC-2F2F-6BFB-6777-AD2A58FACF65}"/>
                </a:ext>
              </a:extLst>
            </p:cNvPr>
            <p:cNvSpPr/>
            <p:nvPr/>
          </p:nvSpPr>
          <p:spPr>
            <a:xfrm>
              <a:off x="438150" y="4005263"/>
              <a:ext cx="2990850" cy="55495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8E747BC0-E579-AEA7-946A-0FEC73C04C69}"/>
                </a:ext>
              </a:extLst>
            </p:cNvPr>
            <p:cNvSpPr/>
            <p:nvPr/>
          </p:nvSpPr>
          <p:spPr>
            <a:xfrm>
              <a:off x="438150" y="3331248"/>
              <a:ext cx="2990850" cy="60257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22310D56-C50C-B375-305B-5DF5466D6DE3}"/>
                </a:ext>
              </a:extLst>
            </p:cNvPr>
            <p:cNvSpPr/>
            <p:nvPr/>
          </p:nvSpPr>
          <p:spPr>
            <a:xfrm>
              <a:off x="98338" y="3920563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8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54C57B68-9241-02D8-44BB-EA825216EC7D}"/>
                </a:ext>
              </a:extLst>
            </p:cNvPr>
            <p:cNvSpPr/>
            <p:nvPr/>
          </p:nvSpPr>
          <p:spPr>
            <a:xfrm>
              <a:off x="98336" y="3270535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7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D9E7421-96E7-9C16-7696-C99CC869353B}"/>
              </a:ext>
            </a:extLst>
          </p:cNvPr>
          <p:cNvSpPr/>
          <p:nvPr/>
        </p:nvSpPr>
        <p:spPr>
          <a:xfrm>
            <a:off x="5836920" y="365760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2522FAC-FB54-143C-8487-39ADD6DF41E6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</a:p>
          <a:p>
            <a:pPr algn="ctr"/>
            <a:endParaRPr lang="en-US" altLang="ko-KR" sz="1200" dirty="0">
              <a:latin typeface="+mj-ea"/>
              <a:ea typeface="+mj-ea"/>
            </a:endParaRPr>
          </a:p>
          <a:p>
            <a:pPr algn="ctr"/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ko-KR" altLang="en-US" sz="1200" dirty="0">
                <a:latin typeface="+mj-ea"/>
                <a:ea typeface="+mj-ea"/>
              </a:rPr>
              <a:t>감사의 글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1)</a:t>
            </a:r>
            <a:r>
              <a:rPr lang="ko-KR" altLang="en-US" sz="1200" dirty="0">
                <a:latin typeface="+mj-ea"/>
                <a:ea typeface="+mj-ea"/>
              </a:rPr>
              <a:t>글꼴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국문 </a:t>
            </a:r>
            <a:r>
              <a:rPr lang="en-US" altLang="ko-KR" sz="1200" dirty="0">
                <a:latin typeface="+mj-ea"/>
                <a:ea typeface="+mj-ea"/>
              </a:rPr>
              <a:t>: </a:t>
            </a:r>
            <a:r>
              <a:rPr lang="ko-KR" altLang="en-US" sz="1200" dirty="0">
                <a:latin typeface="+mj-ea"/>
                <a:ea typeface="+mj-ea"/>
              </a:rPr>
              <a:t>돋움체</a:t>
            </a:r>
            <a:r>
              <a:rPr lang="en-US" altLang="ko-KR" sz="1200" dirty="0">
                <a:latin typeface="+mj-ea"/>
                <a:ea typeface="+mj-ea"/>
              </a:rPr>
              <a:t>, 10pt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영문</a:t>
            </a:r>
            <a:r>
              <a:rPr lang="en-US" altLang="ko-KR" sz="1200" dirty="0">
                <a:latin typeface="+mj-ea"/>
                <a:ea typeface="+mj-ea"/>
              </a:rPr>
              <a:t>,</a:t>
            </a:r>
            <a:r>
              <a:rPr lang="ko-KR" altLang="en-US" sz="1200" dirty="0">
                <a:latin typeface="+mj-ea"/>
                <a:ea typeface="+mj-ea"/>
              </a:rPr>
              <a:t>숫자 </a:t>
            </a:r>
            <a:r>
              <a:rPr lang="en-US" altLang="ko-KR" sz="1200" dirty="0">
                <a:latin typeface="+mj-ea"/>
                <a:ea typeface="+mj-ea"/>
              </a:rPr>
              <a:t>: Times New Roman, 10pt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과제명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연구번호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사업번호 확인 요망</a:t>
            </a:r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r>
              <a:rPr lang="ko-KR" altLang="en-US" sz="1200" dirty="0">
                <a:latin typeface="+mj-ea"/>
                <a:ea typeface="+mj-ea"/>
              </a:rPr>
              <a:t>참고문헌 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모든 참고문헌은 영문 작성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- </a:t>
            </a:r>
            <a:r>
              <a:rPr lang="ko-KR" altLang="en-US" sz="1200" dirty="0">
                <a:latin typeface="+mj-ea"/>
                <a:ea typeface="+mj-ea"/>
              </a:rPr>
              <a:t>참고문헌 표기는 다음의 방식을 따름</a:t>
            </a: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1)</a:t>
            </a:r>
            <a:r>
              <a:rPr lang="ko-KR" altLang="en-US" sz="1200" dirty="0">
                <a:latin typeface="+mj-ea"/>
                <a:ea typeface="+mj-ea"/>
              </a:rPr>
              <a:t>정기간행물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ko-KR" altLang="en-US" sz="1200" dirty="0">
                <a:latin typeface="+mj-ea"/>
                <a:ea typeface="+mj-ea"/>
              </a:rPr>
              <a:t>저널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  -&gt; </a:t>
            </a:r>
            <a:r>
              <a:rPr lang="ko-KR" altLang="en-US" sz="1200" dirty="0">
                <a:latin typeface="+mj-ea"/>
                <a:ea typeface="+mj-ea"/>
              </a:rPr>
              <a:t>저자명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 err="1">
                <a:latin typeface="+mj-ea"/>
                <a:ea typeface="+mj-ea"/>
              </a:rPr>
              <a:t>발행년도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제목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간행물명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권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ko-KR" altLang="en-US" sz="1200" dirty="0">
                <a:latin typeface="+mj-ea"/>
                <a:ea typeface="+mj-ea"/>
              </a:rPr>
              <a:t>호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r>
              <a:rPr lang="ko-KR" altLang="en-US" sz="1200" dirty="0">
                <a:latin typeface="+mj-ea"/>
                <a:ea typeface="+mj-ea"/>
              </a:rPr>
              <a:t>페이지</a:t>
            </a: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2)</a:t>
            </a:r>
            <a:r>
              <a:rPr lang="ko-KR" altLang="en-US" sz="1200" dirty="0">
                <a:latin typeface="+mj-ea"/>
                <a:ea typeface="+mj-ea"/>
              </a:rPr>
              <a:t>단행본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ko-KR" altLang="en-US" sz="1200" dirty="0">
                <a:latin typeface="+mj-ea"/>
                <a:ea typeface="+mj-ea"/>
              </a:rPr>
              <a:t>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 err="1">
                <a:latin typeface="+mj-ea"/>
                <a:ea typeface="+mj-ea"/>
              </a:rPr>
              <a:t>프로시딩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졸업논문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  -&gt; </a:t>
            </a:r>
            <a:r>
              <a:rPr lang="ko-KR" altLang="en-US" sz="1200" dirty="0">
                <a:latin typeface="+mj-ea"/>
                <a:ea typeface="+mj-ea"/>
              </a:rPr>
              <a:t>저자명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 err="1">
                <a:latin typeface="+mj-ea"/>
                <a:ea typeface="+mj-ea"/>
              </a:rPr>
              <a:t>발행년도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도서명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출판사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소재지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페이지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* </a:t>
            </a:r>
            <a:r>
              <a:rPr lang="ko-KR" altLang="en-US" sz="1200" b="1" dirty="0">
                <a:latin typeface="+mj-ea"/>
                <a:ea typeface="+mj-ea"/>
              </a:rPr>
              <a:t>참고문헌에서 영어로 표기된 논문집명과</a:t>
            </a:r>
            <a:r>
              <a:rPr lang="en-US" altLang="ko-KR" sz="1200" b="1" dirty="0">
                <a:latin typeface="+mj-ea"/>
                <a:ea typeface="+mj-ea"/>
              </a:rPr>
              <a:t> </a:t>
            </a:r>
            <a:r>
              <a:rPr lang="ko-KR" altLang="en-US" sz="1200" b="1" dirty="0">
                <a:latin typeface="+mj-ea"/>
                <a:ea typeface="+mj-ea"/>
              </a:rPr>
              <a:t>단행본명은 </a:t>
            </a:r>
            <a:r>
              <a:rPr lang="en-US" altLang="ko-KR" sz="1200" b="1" dirty="0">
                <a:latin typeface="+mj-ea"/>
                <a:ea typeface="+mj-ea"/>
              </a:rPr>
              <a:t>: Times New Roman </a:t>
            </a:r>
            <a:r>
              <a:rPr lang="ko-KR" altLang="en-US" sz="1200" b="1" dirty="0">
                <a:latin typeface="+mj-ea"/>
                <a:ea typeface="+mj-ea"/>
              </a:rPr>
              <a:t>체 로 기입</a:t>
            </a:r>
            <a:br>
              <a:rPr lang="en-US" altLang="ko-KR" sz="1200" b="1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3)</a:t>
            </a:r>
            <a:r>
              <a:rPr lang="ko-KR" altLang="en-US" sz="1200" dirty="0">
                <a:latin typeface="+mj-ea"/>
                <a:ea typeface="+mj-ea"/>
              </a:rPr>
              <a:t>특허 </a:t>
            </a:r>
            <a:r>
              <a:rPr lang="ko-KR" altLang="en-US" sz="1200" dirty="0" err="1">
                <a:latin typeface="+mj-ea"/>
                <a:ea typeface="+mj-ea"/>
              </a:rPr>
              <a:t>인용시</a:t>
            </a:r>
            <a:r>
              <a:rPr lang="ko-KR" altLang="en-US" sz="1200" dirty="0">
                <a:latin typeface="+mj-ea"/>
                <a:ea typeface="+mj-ea"/>
              </a:rPr>
              <a:t> 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  -&gt;</a:t>
            </a:r>
            <a:r>
              <a:rPr lang="ko-KR" altLang="en-US" sz="1200" dirty="0">
                <a:latin typeface="+mj-ea"/>
                <a:ea typeface="+mj-ea"/>
              </a:rPr>
              <a:t>발명인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 err="1">
                <a:latin typeface="+mj-ea"/>
                <a:ea typeface="+mj-ea"/>
              </a:rPr>
              <a:t>특허명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출원인</a:t>
            </a:r>
            <a:r>
              <a:rPr lang="en-US" altLang="ko-KR" sz="1200" dirty="0">
                <a:latin typeface="+mj-ea"/>
                <a:ea typeface="+mj-ea"/>
              </a:rPr>
              <a:t>, </a:t>
            </a:r>
            <a:r>
              <a:rPr lang="ko-KR" altLang="en-US" sz="1200" dirty="0">
                <a:latin typeface="+mj-ea"/>
                <a:ea typeface="+mj-ea"/>
              </a:rPr>
              <a:t>특허 </a:t>
            </a:r>
            <a:r>
              <a:rPr lang="en-US" altLang="ko-KR" sz="1200" dirty="0">
                <a:latin typeface="+mj-ea"/>
                <a:ea typeface="+mj-ea"/>
              </a:rPr>
              <a:t>No. #</a:t>
            </a: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4)</a:t>
            </a:r>
            <a:r>
              <a:rPr lang="ko-KR" altLang="en-US" sz="1200" dirty="0">
                <a:latin typeface="+mj-ea"/>
                <a:ea typeface="+mj-ea"/>
              </a:rPr>
              <a:t>홈페이지 </a:t>
            </a:r>
            <a:r>
              <a:rPr lang="ko-KR" altLang="en-US" sz="1200" dirty="0" err="1">
                <a:latin typeface="+mj-ea"/>
                <a:ea typeface="+mj-ea"/>
              </a:rPr>
              <a:t>인용시</a:t>
            </a:r>
            <a:br>
              <a:rPr lang="en-US" altLang="ko-KR" sz="1200" dirty="0">
                <a:latin typeface="+mj-ea"/>
                <a:ea typeface="+mj-ea"/>
              </a:rPr>
            </a:br>
            <a:r>
              <a:rPr lang="en-US" altLang="ko-KR" sz="1200" dirty="0">
                <a:latin typeface="+mj-ea"/>
                <a:ea typeface="+mj-ea"/>
              </a:rPr>
              <a:t>  -&gt; 000manual, </a:t>
            </a:r>
            <a:r>
              <a:rPr lang="ko-KR" altLang="en-US" sz="1200" dirty="0">
                <a:latin typeface="+mj-ea"/>
                <a:ea typeface="+mj-ea"/>
              </a:rPr>
              <a:t>도메인주소</a:t>
            </a:r>
            <a:r>
              <a:rPr lang="en-US" altLang="ko-KR" sz="1200" dirty="0">
                <a:latin typeface="+mj-ea"/>
                <a:ea typeface="+mj-ea"/>
              </a:rPr>
              <a:t>(</a:t>
            </a:r>
            <a:r>
              <a:rPr lang="en-US" altLang="ko-KR" sz="1200" dirty="0">
                <a:latin typeface="+mj-ea"/>
                <a:ea typeface="+mj-ea"/>
                <a:hlinkClick r:id="rId3"/>
              </a:rPr>
              <a:t>http://www.ooo.ooo</a:t>
            </a:r>
            <a:r>
              <a:rPr lang="en-US" altLang="ko-KR" sz="1200" dirty="0">
                <a:latin typeface="+mj-ea"/>
                <a:ea typeface="+mj-ea"/>
              </a:rPr>
              <a:t>) </a:t>
            </a:r>
          </a:p>
          <a:p>
            <a:pPr marL="342900" indent="-342900">
              <a:buFontTx/>
              <a:buAutoNum type="arabicPeriod" startAt="7"/>
            </a:pP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0544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495</Words>
  <Application>Microsoft Office PowerPoint</Application>
  <PresentationFormat>A3 용지(297x420mm)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2022 하계학술대회  - 논문 Paper 작성방법 -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KCDE</dc:creator>
  <cp:lastModifiedBy>KCDE</cp:lastModifiedBy>
  <cp:revision>10</cp:revision>
  <dcterms:created xsi:type="dcterms:W3CDTF">2022-05-27T05:46:33Z</dcterms:created>
  <dcterms:modified xsi:type="dcterms:W3CDTF">2022-05-27T08:32:14Z</dcterms:modified>
</cp:coreProperties>
</file>