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57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6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0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04" y="68"/>
      </p:cViewPr>
      <p:guideLst>
        <p:guide orient="horz" pos="3024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48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644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78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65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462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475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77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120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04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04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276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8EE5-A123-4816-9480-08F6138EE25E}" type="datetimeFigureOut">
              <a:rPr lang="ko-KR" altLang="en-US" smtClean="0"/>
              <a:t>2023-11-21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000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o.oo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EC661-4E5F-421B-FC43-ADC3C1408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>
                <a:latin typeface="+mj-ea"/>
              </a:rPr>
              <a:t>2024 </a:t>
            </a:r>
            <a:r>
              <a:rPr lang="ko-KR" altLang="en-US" b="1" dirty="0">
                <a:latin typeface="+mj-ea"/>
              </a:rPr>
              <a:t>동계학술대회 </a:t>
            </a:r>
            <a:br>
              <a:rPr lang="en-US" altLang="ko-KR" b="1" dirty="0">
                <a:latin typeface="+mj-ea"/>
              </a:rPr>
            </a:br>
            <a:r>
              <a:rPr lang="en-US" altLang="ko-KR" sz="5400" b="1" dirty="0">
                <a:latin typeface="+mj-ea"/>
              </a:rPr>
              <a:t>- </a:t>
            </a:r>
            <a:r>
              <a:rPr lang="ko-KR" altLang="en-US" sz="5400" b="1" dirty="0">
                <a:latin typeface="+mj-ea"/>
              </a:rPr>
              <a:t>논문 </a:t>
            </a:r>
            <a:r>
              <a:rPr lang="en-US" altLang="ko-KR" sz="5400" b="1" dirty="0">
                <a:latin typeface="+mj-ea"/>
              </a:rPr>
              <a:t>Paper </a:t>
            </a:r>
            <a:r>
              <a:rPr lang="ko-KR" altLang="en-US" sz="5400" b="1" dirty="0">
                <a:latin typeface="+mj-ea"/>
              </a:rPr>
              <a:t>작성방법 </a:t>
            </a:r>
            <a:r>
              <a:rPr lang="en-US" altLang="ko-KR" sz="5400" b="1" dirty="0">
                <a:latin typeface="+mj-ea"/>
              </a:rPr>
              <a:t>-</a:t>
            </a:r>
            <a:endParaRPr lang="ko-KR" altLang="en-US" b="1" dirty="0">
              <a:latin typeface="+mj-ea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168A76-9662-8D88-395C-BF7A254FD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사</a:t>
            </a:r>
            <a:r>
              <a:rPr lang="en-US" altLang="ko-KR" b="1" dirty="0"/>
              <a:t>)</a:t>
            </a:r>
            <a:r>
              <a:rPr lang="ko-KR" altLang="en-US" b="1" dirty="0"/>
              <a:t>한국</a:t>
            </a:r>
            <a:r>
              <a:rPr lang="en-US" altLang="ko-KR" b="1" dirty="0"/>
              <a:t>CDE</a:t>
            </a:r>
            <a:r>
              <a:rPr lang="ko-KR" altLang="en-US" b="1" dirty="0"/>
              <a:t>학회</a:t>
            </a:r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6BBB49-F27D-0919-CE0C-67BEC20DF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842" y="8195434"/>
            <a:ext cx="1006065" cy="10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0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183730A-E201-5EDB-5107-79607AEB0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96500" y="612016"/>
            <a:ext cx="5408275" cy="8539382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A4D8F40A-7587-1BB2-A732-D76697EA8B63}"/>
              </a:ext>
            </a:extLst>
          </p:cNvPr>
          <p:cNvSpPr/>
          <p:nvPr/>
        </p:nvSpPr>
        <p:spPr>
          <a:xfrm>
            <a:off x="6474634" y="1139650"/>
            <a:ext cx="5304593" cy="11368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9D6C474-A7DA-E967-F275-12C2FBD23820}"/>
              </a:ext>
            </a:extLst>
          </p:cNvPr>
          <p:cNvSpPr/>
          <p:nvPr/>
        </p:nvSpPr>
        <p:spPr>
          <a:xfrm>
            <a:off x="6426509" y="3546589"/>
            <a:ext cx="5304592" cy="1823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A024A1E-8429-4A9E-77C6-944CEC1034C5}"/>
              </a:ext>
            </a:extLst>
          </p:cNvPr>
          <p:cNvSpPr/>
          <p:nvPr/>
        </p:nvSpPr>
        <p:spPr>
          <a:xfrm>
            <a:off x="6474634" y="2378879"/>
            <a:ext cx="5304593" cy="10243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3FFD0AA-208D-A351-2462-693421F32F5A}"/>
              </a:ext>
            </a:extLst>
          </p:cNvPr>
          <p:cNvSpPr/>
          <p:nvPr/>
        </p:nvSpPr>
        <p:spPr>
          <a:xfrm>
            <a:off x="6434956" y="5472084"/>
            <a:ext cx="5296146" cy="3268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8ECBFAF-9548-5683-5C6B-1CF657516AC4}"/>
              </a:ext>
            </a:extLst>
          </p:cNvPr>
          <p:cNvSpPr/>
          <p:nvPr/>
        </p:nvSpPr>
        <p:spPr>
          <a:xfrm>
            <a:off x="6474634" y="6279824"/>
            <a:ext cx="2652296" cy="2541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67335B57-9FBE-1E22-DF30-0458F2609D4D}"/>
              </a:ext>
            </a:extLst>
          </p:cNvPr>
          <p:cNvSpPr/>
          <p:nvPr/>
        </p:nvSpPr>
        <p:spPr>
          <a:xfrm>
            <a:off x="6144527" y="1174177"/>
            <a:ext cx="251973" cy="278695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1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FB059A41-DE4C-741B-C188-E0B9FF02DBB4}"/>
              </a:ext>
            </a:extLst>
          </p:cNvPr>
          <p:cNvSpPr/>
          <p:nvPr/>
        </p:nvSpPr>
        <p:spPr>
          <a:xfrm>
            <a:off x="6144527" y="2382601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2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343BBD0E-FA0A-DD18-3B09-265B5BF9BB80}"/>
              </a:ext>
            </a:extLst>
          </p:cNvPr>
          <p:cNvSpPr/>
          <p:nvPr/>
        </p:nvSpPr>
        <p:spPr>
          <a:xfrm>
            <a:off x="6096402" y="5483465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4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9700B49-1427-625E-726C-B4493A79E208}"/>
              </a:ext>
            </a:extLst>
          </p:cNvPr>
          <p:cNvSpPr/>
          <p:nvPr/>
        </p:nvSpPr>
        <p:spPr>
          <a:xfrm>
            <a:off x="5836920" y="347312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B6EBAAD-5B41-30E1-3B30-4EAFE3B311E2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</a:p>
          <a:p>
            <a:pPr algn="ctr"/>
            <a:endParaRPr lang="en-US" altLang="ko-KR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100" b="1" dirty="0">
                <a:latin typeface="+mj-ea"/>
                <a:ea typeface="+mj-ea"/>
              </a:rPr>
              <a:t>제목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돋움체</a:t>
            </a:r>
            <a:r>
              <a:rPr lang="en-US" altLang="ko-KR" sz="1100" dirty="0">
                <a:latin typeface="+mj-ea"/>
                <a:ea typeface="+mj-ea"/>
              </a:rPr>
              <a:t>, 16pt, </a:t>
            </a:r>
            <a:r>
              <a:rPr lang="ko-KR" altLang="en-US" sz="1100" dirty="0">
                <a:latin typeface="+mj-ea"/>
                <a:ea typeface="+mj-ea"/>
              </a:rPr>
              <a:t>굵게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영문</a:t>
            </a:r>
            <a:r>
              <a:rPr lang="en-US" altLang="ko-KR" sz="1100" dirty="0">
                <a:latin typeface="+mj-ea"/>
                <a:ea typeface="+mj-ea"/>
              </a:rPr>
              <a:t>: Times New Roman, 16pt, </a:t>
            </a:r>
            <a:r>
              <a:rPr lang="ko-KR" altLang="en-US" sz="1100" dirty="0">
                <a:latin typeface="+mj-ea"/>
                <a:ea typeface="+mj-ea"/>
              </a:rPr>
              <a:t>굵게</a:t>
            </a:r>
            <a:r>
              <a:rPr lang="en-US" altLang="ko-KR" sz="1100" dirty="0">
                <a:latin typeface="+mj-ea"/>
                <a:ea typeface="+mj-ea"/>
              </a:rPr>
              <a:t> </a:t>
            </a:r>
            <a:br>
              <a:rPr lang="en-US" altLang="ko-KR" sz="1100" dirty="0">
                <a:latin typeface="+mj-ea"/>
                <a:ea typeface="+mj-ea"/>
              </a:rPr>
            </a:br>
            <a:endParaRPr lang="en-US" altLang="ko-KR" sz="11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100" b="1" dirty="0">
                <a:latin typeface="+mj-ea"/>
                <a:ea typeface="+mj-ea"/>
              </a:rPr>
              <a:t>저자 및 소속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1)</a:t>
            </a:r>
            <a:r>
              <a:rPr lang="ko-KR" altLang="en-US" sz="1100" dirty="0">
                <a:latin typeface="+mj-ea"/>
                <a:ea typeface="+mj-ea"/>
              </a:rPr>
              <a:t>글꼴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</a:t>
            </a:r>
            <a:r>
              <a:rPr lang="ko-KR" altLang="en-US" sz="1100" dirty="0">
                <a:latin typeface="+mj-ea"/>
                <a:ea typeface="+mj-ea"/>
              </a:rPr>
              <a:t>국문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돋움체</a:t>
            </a:r>
            <a:r>
              <a:rPr lang="en-US" altLang="ko-KR" sz="1100" dirty="0">
                <a:latin typeface="+mj-ea"/>
                <a:ea typeface="+mj-ea"/>
              </a:rPr>
              <a:t>, 9pt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</a:t>
            </a:r>
            <a:r>
              <a:rPr lang="ko-KR" altLang="en-US" sz="1100" dirty="0">
                <a:latin typeface="+mj-ea"/>
                <a:ea typeface="+mj-ea"/>
              </a:rPr>
              <a:t>영문</a:t>
            </a:r>
            <a:r>
              <a:rPr lang="en-US" altLang="ko-KR" sz="1100" dirty="0">
                <a:latin typeface="+mj-ea"/>
                <a:ea typeface="+mj-ea"/>
              </a:rPr>
              <a:t>: Times New Roman, 9pt</a:t>
            </a:r>
            <a:br>
              <a:rPr lang="en-US" altLang="ko-KR" sz="1100" dirty="0">
                <a:latin typeface="+mj-ea"/>
                <a:ea typeface="+mj-ea"/>
              </a:rPr>
            </a:b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2)</a:t>
            </a:r>
            <a:r>
              <a:rPr lang="ko-KR" altLang="en-US" sz="1100" dirty="0">
                <a:latin typeface="+mj-ea"/>
                <a:ea typeface="+mj-ea"/>
              </a:rPr>
              <a:t>저자 </a:t>
            </a:r>
            <a:r>
              <a:rPr lang="ko-KR" altLang="en-US" sz="1100" dirty="0" err="1">
                <a:latin typeface="+mj-ea"/>
                <a:ea typeface="+mj-ea"/>
              </a:rPr>
              <a:t>기재시</a:t>
            </a:r>
            <a:r>
              <a:rPr lang="ko-KR" altLang="en-US" sz="1100" dirty="0">
                <a:latin typeface="+mj-ea"/>
                <a:ea typeface="+mj-ea"/>
              </a:rPr>
              <a:t> 유의사항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</a:t>
            </a:r>
            <a:r>
              <a:rPr lang="ko-KR" altLang="en-US" sz="1100" dirty="0">
                <a:latin typeface="+mj-ea"/>
                <a:ea typeface="+mj-ea"/>
              </a:rPr>
              <a:t> 저자 소속에 따라 이름 앞에 숫자</a:t>
            </a:r>
            <a:r>
              <a:rPr lang="en-US" altLang="ko-KR" sz="1100" dirty="0">
                <a:latin typeface="+mj-ea"/>
                <a:ea typeface="+mj-ea"/>
              </a:rPr>
              <a:t>(</a:t>
            </a:r>
            <a:r>
              <a:rPr lang="en-US" altLang="ko-KR" sz="1100" baseline="30000" dirty="0">
                <a:latin typeface="+mj-ea"/>
                <a:ea typeface="+mj-ea"/>
              </a:rPr>
              <a:t>1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en-US" altLang="ko-KR" sz="1100" baseline="30000" dirty="0">
                <a:latin typeface="+mj-ea"/>
                <a:ea typeface="+mj-ea"/>
              </a:rPr>
              <a:t>2 </a:t>
            </a:r>
            <a:r>
              <a:rPr lang="ko-KR" altLang="en-US" sz="1100" dirty="0">
                <a:latin typeface="+mj-ea"/>
                <a:ea typeface="+mj-ea"/>
              </a:rPr>
              <a:t>등</a:t>
            </a:r>
            <a:r>
              <a:rPr lang="en-US" altLang="ko-KR" sz="1100" dirty="0">
                <a:latin typeface="+mj-ea"/>
                <a:ea typeface="+mj-ea"/>
              </a:rPr>
              <a:t>) </a:t>
            </a:r>
            <a:r>
              <a:rPr lang="ko-KR" altLang="en-US" sz="1100" dirty="0">
                <a:latin typeface="+mj-ea"/>
                <a:ea typeface="+mj-ea"/>
              </a:rPr>
              <a:t>첨자 표기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소속 표기 앞에 발표자는 </a:t>
            </a:r>
            <a:r>
              <a:rPr lang="en-US" altLang="ko-KR" sz="1100" b="1" dirty="0">
                <a:latin typeface="+mj-ea"/>
                <a:ea typeface="+mj-ea"/>
              </a:rPr>
              <a:t>”*”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ko-KR" altLang="en-US" sz="1100" dirty="0">
                <a:latin typeface="+mj-ea"/>
                <a:ea typeface="+mj-ea"/>
              </a:rPr>
              <a:t>교신저자는 </a:t>
            </a:r>
            <a:r>
              <a:rPr lang="en-US" altLang="ko-KR" sz="1100" b="1" dirty="0">
                <a:latin typeface="+mj-ea"/>
                <a:ea typeface="+mj-ea"/>
              </a:rPr>
              <a:t>“</a:t>
            </a:r>
            <a:r>
              <a:rPr lang="en-US" altLang="ko-KR" sz="1100" b="1" baseline="30000" dirty="0">
                <a:latin typeface="+mj-ea"/>
                <a:ea typeface="+mj-ea"/>
              </a:rPr>
              <a:t>#</a:t>
            </a:r>
            <a:r>
              <a:rPr lang="en-US" altLang="ko-KR" sz="1100" b="1" dirty="0">
                <a:latin typeface="+mj-ea"/>
                <a:ea typeface="+mj-ea"/>
              </a:rPr>
              <a:t>”</a:t>
            </a:r>
            <a:r>
              <a:rPr lang="en-US" altLang="ko-KR" sz="1100" dirty="0">
                <a:latin typeface="+mj-ea"/>
                <a:ea typeface="+mj-ea"/>
              </a:rPr>
              <a:t> </a:t>
            </a:r>
            <a:r>
              <a:rPr lang="ko-KR" altLang="en-US" sz="1100" dirty="0">
                <a:latin typeface="+mj-ea"/>
                <a:ea typeface="+mj-ea"/>
              </a:rPr>
              <a:t>첨자 표기 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영문저자 작성시 성이 뒤로 가도록 </a:t>
            </a:r>
            <a:r>
              <a:rPr lang="en-US" altLang="ko-KR" sz="1100" dirty="0">
                <a:latin typeface="+mj-ea"/>
                <a:ea typeface="+mj-ea"/>
              </a:rPr>
              <a:t>Full Name</a:t>
            </a:r>
            <a:r>
              <a:rPr lang="ko-KR" altLang="en-US" sz="1100" dirty="0">
                <a:latin typeface="+mj-ea"/>
                <a:ea typeface="+mj-ea"/>
              </a:rPr>
              <a:t> 기입</a:t>
            </a:r>
            <a:br>
              <a:rPr lang="en-US" altLang="ko-KR" sz="1100" dirty="0">
                <a:latin typeface="+mj-ea"/>
                <a:ea typeface="+mj-ea"/>
              </a:rPr>
            </a:b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3) </a:t>
            </a:r>
            <a:r>
              <a:rPr lang="ko-KR" altLang="en-US" sz="1100" dirty="0">
                <a:latin typeface="+mj-ea"/>
                <a:ea typeface="+mj-ea"/>
              </a:rPr>
              <a:t>소속 </a:t>
            </a:r>
            <a:r>
              <a:rPr lang="ko-KR" altLang="en-US" sz="1100" dirty="0" err="1">
                <a:latin typeface="+mj-ea"/>
                <a:ea typeface="+mj-ea"/>
              </a:rPr>
              <a:t>기재시</a:t>
            </a:r>
            <a:r>
              <a:rPr lang="ko-KR" altLang="en-US" sz="1100" dirty="0">
                <a:latin typeface="+mj-ea"/>
                <a:ea typeface="+mj-ea"/>
              </a:rPr>
              <a:t> 유의사항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대학교와 대학원은 구분 안 함</a:t>
            </a:r>
            <a:r>
              <a:rPr lang="en-US" altLang="ko-KR" sz="1100" dirty="0">
                <a:latin typeface="+mj-ea"/>
                <a:ea typeface="+mj-ea"/>
              </a:rPr>
              <a:t>.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대학교는 국문명으로 표기하며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ko-KR" altLang="en-US" sz="1100" dirty="0">
                <a:latin typeface="+mj-ea"/>
                <a:ea typeface="+mj-ea"/>
              </a:rPr>
              <a:t>학부 혹은 학과 기재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산업체인 경우 회사명만 기재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   </a:t>
            </a:r>
            <a:r>
              <a:rPr lang="en-US" altLang="ko-KR" sz="1050" dirty="0">
                <a:latin typeface="+mj-ea"/>
                <a:ea typeface="+mj-ea"/>
              </a:rPr>
              <a:t>[</a:t>
            </a:r>
            <a:r>
              <a:rPr lang="ko-KR" altLang="en-US" sz="1050" dirty="0">
                <a:latin typeface="+mj-ea"/>
                <a:ea typeface="+mj-ea"/>
              </a:rPr>
              <a:t>예시</a:t>
            </a:r>
            <a:r>
              <a:rPr lang="en-US" altLang="ko-KR" sz="1050" dirty="0">
                <a:latin typeface="+mj-ea"/>
                <a:ea typeface="+mj-ea"/>
              </a:rPr>
              <a:t>](</a:t>
            </a:r>
            <a:r>
              <a:rPr lang="ko-KR" altLang="en-US" sz="1050" dirty="0">
                <a:latin typeface="+mj-ea"/>
                <a:ea typeface="+mj-ea"/>
              </a:rPr>
              <a:t>주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r>
              <a:rPr lang="ko-KR" altLang="en-US" sz="1050" dirty="0">
                <a:latin typeface="+mj-ea"/>
                <a:ea typeface="+mj-ea"/>
              </a:rPr>
              <a:t>한국</a:t>
            </a:r>
            <a:r>
              <a:rPr lang="en-US" altLang="ko-KR" sz="1050" dirty="0">
                <a:latin typeface="+mj-ea"/>
                <a:ea typeface="+mj-ea"/>
              </a:rPr>
              <a:t>CDE</a:t>
            </a:r>
            <a:r>
              <a:rPr lang="ko-KR" altLang="en-US" sz="1050" dirty="0">
                <a:latin typeface="+mj-ea"/>
                <a:ea typeface="+mj-ea"/>
              </a:rPr>
              <a:t>학회</a:t>
            </a:r>
            <a:r>
              <a:rPr lang="en-US" altLang="ko-KR" sz="1050" dirty="0">
                <a:latin typeface="+mj-ea"/>
                <a:ea typeface="+mj-ea"/>
              </a:rPr>
              <a:t>(x), </a:t>
            </a:r>
            <a:r>
              <a:rPr lang="ko-KR" altLang="en-US" sz="1050" dirty="0">
                <a:latin typeface="+mj-ea"/>
                <a:ea typeface="+mj-ea"/>
              </a:rPr>
              <a:t>한국</a:t>
            </a:r>
            <a:r>
              <a:rPr lang="en-US" altLang="ko-KR" sz="1050" dirty="0">
                <a:latin typeface="+mj-ea"/>
                <a:ea typeface="+mj-ea"/>
              </a:rPr>
              <a:t>CE</a:t>
            </a:r>
            <a:r>
              <a:rPr lang="ko-KR" altLang="en-US" sz="1050" dirty="0">
                <a:latin typeface="+mj-ea"/>
                <a:ea typeface="+mj-ea"/>
              </a:rPr>
              <a:t>학회</a:t>
            </a:r>
            <a:r>
              <a:rPr lang="en-US" altLang="ko-KR" sz="1050" dirty="0">
                <a:latin typeface="+mj-ea"/>
                <a:ea typeface="+mj-ea"/>
              </a:rPr>
              <a:t>(o)</a:t>
            </a:r>
            <a:br>
              <a:rPr lang="en-US" altLang="ko-KR" sz="1100" dirty="0">
                <a:latin typeface="+mj-ea"/>
                <a:ea typeface="+mj-ea"/>
              </a:rPr>
            </a:br>
            <a:endParaRPr lang="en-US" altLang="ko-KR" sz="110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100" b="1" dirty="0">
                <a:latin typeface="+mj-ea"/>
                <a:ea typeface="+mj-ea"/>
              </a:rPr>
              <a:t>초록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1)</a:t>
            </a:r>
            <a:r>
              <a:rPr lang="ko-KR" altLang="en-US" sz="1100" dirty="0">
                <a:latin typeface="+mj-ea"/>
                <a:ea typeface="+mj-ea"/>
              </a:rPr>
              <a:t>글꼴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굴림</a:t>
            </a:r>
            <a:r>
              <a:rPr lang="en-US" altLang="ko-KR" sz="1100" dirty="0">
                <a:latin typeface="+mj-ea"/>
                <a:ea typeface="+mj-ea"/>
              </a:rPr>
              <a:t>, 9pt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영문</a:t>
            </a:r>
            <a:r>
              <a:rPr lang="en-US" altLang="ko-KR" sz="1100" dirty="0">
                <a:latin typeface="+mj-ea"/>
                <a:ea typeface="+mj-ea"/>
              </a:rPr>
              <a:t>: Times New Roman, 9pt</a:t>
            </a:r>
            <a:br>
              <a:rPr lang="en-US" altLang="ko-KR" sz="1100" dirty="0">
                <a:latin typeface="+mj-ea"/>
                <a:ea typeface="+mj-ea"/>
              </a:rPr>
            </a:b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2) </a:t>
            </a:r>
            <a:r>
              <a:rPr lang="ko-KR" altLang="en-US" sz="1100" dirty="0">
                <a:latin typeface="+mj-ea"/>
                <a:ea typeface="+mj-ea"/>
              </a:rPr>
              <a:t>초록 </a:t>
            </a:r>
            <a:r>
              <a:rPr lang="ko-KR" altLang="en-US" sz="1100" dirty="0" err="1">
                <a:latin typeface="+mj-ea"/>
                <a:ea typeface="+mj-ea"/>
              </a:rPr>
              <a:t>기재시</a:t>
            </a:r>
            <a:r>
              <a:rPr lang="ko-KR" altLang="en-US" sz="1100" dirty="0">
                <a:latin typeface="+mj-ea"/>
                <a:ea typeface="+mj-ea"/>
              </a:rPr>
              <a:t> 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 또는 영문으로 작성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글자수 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최대 </a:t>
            </a:r>
            <a:r>
              <a:rPr lang="en-US" altLang="ko-KR" sz="1100" dirty="0">
                <a:latin typeface="+mj-ea"/>
                <a:ea typeface="+mj-ea"/>
              </a:rPr>
              <a:t>200</a:t>
            </a:r>
            <a:r>
              <a:rPr lang="ko-KR" altLang="en-US" sz="1100" dirty="0">
                <a:latin typeface="+mj-ea"/>
                <a:ea typeface="+mj-ea"/>
              </a:rPr>
              <a:t>단어 이내</a:t>
            </a:r>
            <a:r>
              <a:rPr lang="en-US" altLang="ko-KR" sz="1100" dirty="0">
                <a:latin typeface="+mj-ea"/>
                <a:ea typeface="+mj-ea"/>
              </a:rPr>
              <a:t>(</a:t>
            </a:r>
            <a:r>
              <a:rPr lang="ko-KR" altLang="en-US" sz="1100" dirty="0">
                <a:latin typeface="+mj-ea"/>
                <a:ea typeface="+mj-ea"/>
              </a:rPr>
              <a:t>공백 포함</a:t>
            </a:r>
            <a:r>
              <a:rPr lang="en-US" altLang="ko-KR" sz="1100" dirty="0">
                <a:latin typeface="+mj-ea"/>
                <a:ea typeface="+mj-ea"/>
              </a:rPr>
              <a:t>)</a:t>
            </a:r>
            <a:br>
              <a:rPr lang="en-US" altLang="ko-KR" sz="1100" dirty="0">
                <a:latin typeface="+mj-ea"/>
                <a:ea typeface="+mj-ea"/>
              </a:rPr>
            </a:br>
            <a:endParaRPr lang="en-US" altLang="ko-KR" sz="110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1100" b="1" dirty="0">
                <a:latin typeface="+mj-ea"/>
                <a:ea typeface="+mj-ea"/>
              </a:rPr>
              <a:t>Key word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글꼴</a:t>
            </a:r>
            <a:r>
              <a:rPr lang="en-US" altLang="ko-KR" sz="1100" dirty="0">
                <a:latin typeface="+mj-ea"/>
                <a:ea typeface="+mj-ea"/>
              </a:rPr>
              <a:t>: Times New Roman, 9pt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</a:t>
            </a:r>
            <a:r>
              <a:rPr lang="ko-KR" altLang="en-US" sz="1100" dirty="0">
                <a:latin typeface="+mj-ea"/>
                <a:ea typeface="+mj-ea"/>
              </a:rPr>
              <a:t> 영문으로 작성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첫 글자는 대문자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ko-KR" altLang="en-US" sz="1100" dirty="0">
                <a:latin typeface="+mj-ea"/>
                <a:ea typeface="+mj-ea"/>
              </a:rPr>
              <a:t>알파벳</a:t>
            </a:r>
            <a:r>
              <a:rPr lang="en-US" altLang="ko-KR" sz="1100" dirty="0">
                <a:latin typeface="+mj-ea"/>
                <a:ea typeface="+mj-ea"/>
              </a:rPr>
              <a:t>(A,B,C...)</a:t>
            </a:r>
            <a:r>
              <a:rPr lang="ko-KR" altLang="en-US" sz="1100" dirty="0">
                <a:latin typeface="+mj-ea"/>
                <a:ea typeface="+mj-ea"/>
              </a:rPr>
              <a:t>순으로 기입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개수 </a:t>
            </a:r>
            <a:r>
              <a:rPr lang="en-US" altLang="ko-KR" sz="1100" dirty="0">
                <a:latin typeface="+mj-ea"/>
                <a:ea typeface="+mj-ea"/>
              </a:rPr>
              <a:t>: 6</a:t>
            </a:r>
            <a:r>
              <a:rPr lang="ko-KR" altLang="en-US" sz="1100" dirty="0">
                <a:latin typeface="+mj-ea"/>
                <a:ea typeface="+mj-ea"/>
              </a:rPr>
              <a:t>개 이하</a:t>
            </a:r>
            <a:br>
              <a:rPr lang="en-US" altLang="ko-KR" sz="1100" dirty="0">
                <a:latin typeface="+mj-ea"/>
                <a:ea typeface="+mj-ea"/>
              </a:rPr>
            </a:br>
            <a:endParaRPr lang="en-US" altLang="ko-KR" sz="110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ko-KR" altLang="en-US" sz="1100" b="1" dirty="0">
                <a:latin typeface="+mj-ea"/>
                <a:ea typeface="+mj-ea"/>
              </a:rPr>
              <a:t>본문 제목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1)</a:t>
            </a:r>
            <a:r>
              <a:rPr lang="ko-KR" altLang="en-US" sz="1100" dirty="0">
                <a:latin typeface="+mj-ea"/>
                <a:ea typeface="+mj-ea"/>
              </a:rPr>
              <a:t>글꼴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 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돋움체</a:t>
            </a:r>
            <a:r>
              <a:rPr lang="en-US" altLang="ko-KR" sz="1100" dirty="0">
                <a:latin typeface="+mj-ea"/>
                <a:ea typeface="+mj-ea"/>
              </a:rPr>
              <a:t>, 10pt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영문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ko-KR" altLang="en-US" sz="1100" dirty="0">
                <a:latin typeface="+mj-ea"/>
                <a:ea typeface="+mj-ea"/>
              </a:rPr>
              <a:t>숫자 </a:t>
            </a:r>
            <a:r>
              <a:rPr lang="en-US" altLang="ko-KR" sz="1100" dirty="0">
                <a:latin typeface="+mj-ea"/>
                <a:ea typeface="+mj-ea"/>
              </a:rPr>
              <a:t>: Times New Roman, 10pt</a:t>
            </a:r>
          </a:p>
          <a:p>
            <a:pPr algn="ctr"/>
            <a:endParaRPr lang="en-US" altLang="ko-KR" sz="110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ko-KR" altLang="en-US" sz="1100" b="1" dirty="0">
                <a:latin typeface="+mj-ea"/>
                <a:ea typeface="+mj-ea"/>
              </a:rPr>
              <a:t>본문 내용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1)</a:t>
            </a:r>
            <a:r>
              <a:rPr lang="ko-KR" altLang="en-US" sz="1100" dirty="0">
                <a:latin typeface="+mj-ea"/>
                <a:ea typeface="+mj-ea"/>
              </a:rPr>
              <a:t>글꼴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 </a:t>
            </a:r>
            <a:r>
              <a:rPr lang="en-US" altLang="ko-KR" sz="1100" dirty="0">
                <a:latin typeface="+mj-ea"/>
                <a:ea typeface="+mj-ea"/>
              </a:rPr>
              <a:t>: </a:t>
            </a:r>
            <a:r>
              <a:rPr lang="ko-KR" altLang="en-US" sz="1100" dirty="0">
                <a:latin typeface="+mj-ea"/>
                <a:ea typeface="+mj-ea"/>
              </a:rPr>
              <a:t>바탕체</a:t>
            </a:r>
            <a:r>
              <a:rPr lang="en-US" altLang="ko-KR" sz="1100" dirty="0">
                <a:latin typeface="+mj-ea"/>
                <a:ea typeface="+mj-ea"/>
              </a:rPr>
              <a:t>, 9pt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영문</a:t>
            </a:r>
            <a:r>
              <a:rPr lang="en-US" altLang="ko-KR" sz="1100" dirty="0">
                <a:latin typeface="+mj-ea"/>
                <a:ea typeface="+mj-ea"/>
              </a:rPr>
              <a:t>, </a:t>
            </a:r>
            <a:r>
              <a:rPr lang="ko-KR" altLang="en-US" sz="1100" dirty="0">
                <a:latin typeface="+mj-ea"/>
                <a:ea typeface="+mj-ea"/>
              </a:rPr>
              <a:t>숫자</a:t>
            </a:r>
            <a:r>
              <a:rPr lang="en-US" altLang="ko-KR" sz="1100" dirty="0">
                <a:latin typeface="+mj-ea"/>
                <a:ea typeface="+mj-ea"/>
              </a:rPr>
              <a:t> : Times New Roman, 9pt</a:t>
            </a:r>
            <a:br>
              <a:rPr lang="en-US" altLang="ko-KR" sz="1100" dirty="0">
                <a:latin typeface="+mj-ea"/>
                <a:ea typeface="+mj-ea"/>
              </a:rPr>
            </a:b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2)</a:t>
            </a:r>
            <a:r>
              <a:rPr lang="ko-KR" altLang="en-US" sz="1100" dirty="0">
                <a:latin typeface="+mj-ea"/>
                <a:ea typeface="+mj-ea"/>
              </a:rPr>
              <a:t>본문내용 작성시 유의사항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 </a:t>
            </a:r>
            <a:r>
              <a:rPr lang="ko-KR" altLang="en-US" sz="1100" dirty="0">
                <a:latin typeface="+mj-ea"/>
                <a:ea typeface="+mj-ea"/>
              </a:rPr>
              <a:t>국문 또는 영문으로 </a:t>
            </a:r>
            <a:r>
              <a:rPr lang="en-US" altLang="ko-KR" sz="1100" dirty="0">
                <a:latin typeface="+mj-ea"/>
                <a:ea typeface="+mj-ea"/>
              </a:rPr>
              <a:t>2page </a:t>
            </a:r>
            <a:r>
              <a:rPr lang="ko-KR" altLang="en-US" sz="1100" dirty="0">
                <a:latin typeface="+mj-ea"/>
                <a:ea typeface="+mj-ea"/>
              </a:rPr>
              <a:t>작성</a:t>
            </a:r>
            <a:r>
              <a:rPr lang="en-US" altLang="ko-KR" sz="1100" dirty="0">
                <a:latin typeface="+mj-ea"/>
                <a:ea typeface="+mj-ea"/>
              </a:rPr>
              <a:t>.</a:t>
            </a:r>
            <a:br>
              <a:rPr lang="en-US" altLang="ko-KR" sz="1100" dirty="0">
                <a:latin typeface="+mj-ea"/>
                <a:ea typeface="+mj-ea"/>
              </a:rPr>
            </a:br>
            <a:r>
              <a:rPr lang="en-US" altLang="ko-KR" sz="1100" dirty="0">
                <a:latin typeface="+mj-ea"/>
                <a:ea typeface="+mj-ea"/>
              </a:rPr>
              <a:t>-</a:t>
            </a:r>
            <a:r>
              <a:rPr lang="ko-KR" altLang="en-US" sz="1100" dirty="0">
                <a:latin typeface="+mj-ea"/>
                <a:ea typeface="+mj-ea"/>
              </a:rPr>
              <a:t> 제목 아래에 </a:t>
            </a:r>
            <a:r>
              <a:rPr lang="en-US" altLang="ko-KR" sz="1100" dirty="0">
                <a:latin typeface="+mj-ea"/>
                <a:ea typeface="+mj-ea"/>
              </a:rPr>
              <a:t>5pt blank line</a:t>
            </a:r>
            <a:r>
              <a:rPr lang="ko-KR" altLang="en-US" sz="1100" dirty="0">
                <a:latin typeface="+mj-ea"/>
                <a:ea typeface="+mj-ea"/>
              </a:rPr>
              <a:t>을 삽입</a:t>
            </a:r>
            <a:r>
              <a:rPr lang="en-US" altLang="ko-KR" sz="1100" dirty="0">
                <a:latin typeface="+mj-ea"/>
                <a:ea typeface="+mj-ea"/>
              </a:rPr>
              <a:t>(</a:t>
            </a:r>
            <a:r>
              <a:rPr lang="ko-KR" altLang="en-US" sz="1100" dirty="0">
                <a:latin typeface="+mj-ea"/>
                <a:ea typeface="+mj-ea"/>
              </a:rPr>
              <a:t>한 줄 띄우기</a:t>
            </a:r>
            <a:r>
              <a:rPr lang="en-US" altLang="ko-KR" sz="1100" dirty="0">
                <a:latin typeface="+mj-ea"/>
                <a:ea typeface="+mj-ea"/>
              </a:rPr>
              <a:t>) </a:t>
            </a:r>
            <a:r>
              <a:rPr lang="ko-KR" altLang="en-US" sz="1100" dirty="0">
                <a:latin typeface="+mj-ea"/>
                <a:ea typeface="+mj-ea"/>
              </a:rPr>
              <a:t>후 작성</a:t>
            </a:r>
            <a:endParaRPr lang="en-US" altLang="ko-KR" sz="1100" dirty="0">
              <a:latin typeface="+mj-ea"/>
              <a:ea typeface="+mj-ea"/>
            </a:endParaRPr>
          </a:p>
          <a:p>
            <a:br>
              <a:rPr lang="en-US" altLang="ko-KR" sz="1100" dirty="0">
                <a:latin typeface="+mj-ea"/>
                <a:ea typeface="+mj-ea"/>
              </a:rPr>
            </a:br>
            <a:endParaRPr lang="en-US" altLang="ko-KR" sz="1100" dirty="0">
              <a:latin typeface="+mj-ea"/>
              <a:ea typeface="+mj-ea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51D605A4-952B-8E89-836B-FC4CD27E95B9}"/>
              </a:ext>
            </a:extLst>
          </p:cNvPr>
          <p:cNvSpPr/>
          <p:nvPr/>
        </p:nvSpPr>
        <p:spPr>
          <a:xfrm>
            <a:off x="6096402" y="354658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3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BEF63F64-9C9F-2D0E-7F02-9A86434725E7}"/>
              </a:ext>
            </a:extLst>
          </p:cNvPr>
          <p:cNvSpPr/>
          <p:nvPr/>
        </p:nvSpPr>
        <p:spPr>
          <a:xfrm>
            <a:off x="6144527" y="6277821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5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9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44783DD-7FF6-252C-D2D0-02FAF09F5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61153" y="906739"/>
            <a:ext cx="5365699" cy="784868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83B08DC-2F2F-6BFB-6777-AD2A58FACF65}"/>
              </a:ext>
            </a:extLst>
          </p:cNvPr>
          <p:cNvSpPr/>
          <p:nvPr/>
        </p:nvSpPr>
        <p:spPr>
          <a:xfrm>
            <a:off x="9148283" y="1260910"/>
            <a:ext cx="2652296" cy="70841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E747BC0-E579-AEA7-946A-0FEC73C04C69}"/>
              </a:ext>
            </a:extLst>
          </p:cNvPr>
          <p:cNvSpPr/>
          <p:nvPr/>
        </p:nvSpPr>
        <p:spPr>
          <a:xfrm>
            <a:off x="6433959" y="8069195"/>
            <a:ext cx="2652296" cy="5343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54C57B68-9241-02D8-44BB-EA825216EC7D}"/>
              </a:ext>
            </a:extLst>
          </p:cNvPr>
          <p:cNvSpPr/>
          <p:nvPr/>
        </p:nvSpPr>
        <p:spPr>
          <a:xfrm>
            <a:off x="6125952" y="7941114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7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D9E7421-96E7-9C16-7696-C99CC869353B}"/>
              </a:ext>
            </a:extLst>
          </p:cNvPr>
          <p:cNvSpPr/>
          <p:nvPr/>
        </p:nvSpPr>
        <p:spPr>
          <a:xfrm>
            <a:off x="5836920" y="365760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2522FAC-FB54-143C-8487-39ADD6DF41E6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</a:p>
          <a:p>
            <a:pPr algn="ctr"/>
            <a:endParaRPr lang="en-US" altLang="ko-KR" sz="1200" dirty="0">
              <a:latin typeface="+mj-ea"/>
              <a:ea typeface="+mj-ea"/>
            </a:endParaRPr>
          </a:p>
          <a:p>
            <a:pPr algn="ctr"/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ko-KR" altLang="en-US" sz="1050" b="1" dirty="0">
                <a:latin typeface="+mj-ea"/>
                <a:ea typeface="+mj-ea"/>
              </a:rPr>
              <a:t>표</a:t>
            </a:r>
            <a:r>
              <a:rPr lang="en-US" altLang="ko-KR" sz="1050" b="1" dirty="0">
                <a:latin typeface="+mj-ea"/>
                <a:ea typeface="+mj-ea"/>
              </a:rPr>
              <a:t>(Table 1.)</a:t>
            </a:r>
            <a:r>
              <a:rPr lang="ko-KR" altLang="en-US" sz="1050" b="1" dirty="0">
                <a:latin typeface="+mj-ea"/>
                <a:ea typeface="+mj-ea"/>
              </a:rPr>
              <a:t>와</a:t>
            </a:r>
            <a:r>
              <a:rPr lang="en-US" altLang="ko-KR" sz="1050" b="1" dirty="0">
                <a:latin typeface="+mj-ea"/>
                <a:ea typeface="+mj-ea"/>
              </a:rPr>
              <a:t> </a:t>
            </a:r>
            <a:r>
              <a:rPr lang="ko-KR" altLang="en-US" sz="1050" b="1" dirty="0">
                <a:latin typeface="+mj-ea"/>
                <a:ea typeface="+mj-ea"/>
              </a:rPr>
              <a:t>그림</a:t>
            </a:r>
            <a:r>
              <a:rPr lang="en-US" altLang="ko-KR" sz="1050" b="1" dirty="0">
                <a:latin typeface="+mj-ea"/>
                <a:ea typeface="+mj-ea"/>
              </a:rPr>
              <a:t>(Fig. 1.)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ko-KR" altLang="en-US" sz="1050" dirty="0" err="1">
                <a:latin typeface="+mj-ea"/>
                <a:ea typeface="+mj-ea"/>
              </a:rPr>
              <a:t>줄간격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0.9, </a:t>
            </a:r>
            <a:r>
              <a:rPr lang="ko-KR" altLang="en-US" sz="1050" dirty="0" err="1">
                <a:latin typeface="+mj-ea"/>
                <a:ea typeface="+mj-ea"/>
              </a:rPr>
              <a:t>내어쓰기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3.4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table caption </a:t>
            </a:r>
            <a:r>
              <a:rPr lang="ko-KR" altLang="en-US" sz="1050" dirty="0">
                <a:latin typeface="+mj-ea"/>
                <a:ea typeface="+mj-ea"/>
              </a:rPr>
              <a:t>은 </a:t>
            </a:r>
            <a:r>
              <a:rPr lang="en-US" altLang="ko-KR" sz="1050" dirty="0">
                <a:latin typeface="+mj-ea"/>
                <a:ea typeface="+mj-ea"/>
              </a:rPr>
              <a:t>table </a:t>
            </a:r>
            <a:r>
              <a:rPr lang="ko-KR" altLang="en-US" sz="1050" dirty="0">
                <a:latin typeface="+mj-ea"/>
                <a:ea typeface="+mj-ea"/>
              </a:rPr>
              <a:t>위</a:t>
            </a:r>
            <a:r>
              <a:rPr lang="en-US" altLang="ko-KR" sz="1050" dirty="0">
                <a:latin typeface="+mj-ea"/>
                <a:ea typeface="+mj-ea"/>
              </a:rPr>
              <a:t>, Fig. caption</a:t>
            </a:r>
            <a:r>
              <a:rPr lang="ko-KR" altLang="en-US" sz="1050" dirty="0">
                <a:latin typeface="+mj-ea"/>
                <a:ea typeface="+mj-ea"/>
              </a:rPr>
              <a:t>은 그림 아래</a:t>
            </a:r>
            <a:endParaRPr lang="en-US" altLang="ko-KR" sz="1050" dirty="0">
              <a:latin typeface="+mj-ea"/>
              <a:ea typeface="+mj-ea"/>
            </a:endParaRPr>
          </a:p>
          <a:p>
            <a:endParaRPr lang="en-US" altLang="ko-KR" sz="1050" b="1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ko-KR" altLang="en-US" sz="1050" b="1" dirty="0">
                <a:latin typeface="+mj-ea"/>
                <a:ea typeface="+mj-ea"/>
              </a:rPr>
              <a:t>감사의 글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돋움체</a:t>
            </a:r>
            <a:r>
              <a:rPr lang="en-US" altLang="ko-KR" sz="1050" dirty="0">
                <a:latin typeface="+mj-ea"/>
                <a:ea typeface="+mj-ea"/>
              </a:rPr>
              <a:t>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,</a:t>
            </a:r>
            <a:r>
              <a:rPr lang="ko-KR" altLang="en-US" sz="1050" dirty="0">
                <a:latin typeface="+mj-ea"/>
                <a:ea typeface="+mj-ea"/>
              </a:rPr>
              <a:t>숫자 </a:t>
            </a:r>
            <a:r>
              <a:rPr lang="en-US" altLang="ko-KR" sz="1050" dirty="0">
                <a:latin typeface="+mj-ea"/>
                <a:ea typeface="+mj-ea"/>
              </a:rPr>
              <a:t>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과제명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연구번호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사업번호 확인 요망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r>
              <a:rPr lang="ko-KR" altLang="en-US" sz="1050" b="1" dirty="0">
                <a:latin typeface="+mj-ea"/>
                <a:ea typeface="+mj-ea"/>
              </a:rPr>
              <a:t>참고문헌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 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2)</a:t>
            </a:r>
            <a:r>
              <a:rPr lang="ko-KR" altLang="en-US" sz="1050" dirty="0">
                <a:latin typeface="+mj-ea"/>
                <a:ea typeface="+mj-ea"/>
              </a:rPr>
              <a:t>참고문헌 표기는 다음의 방식을 따름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* </a:t>
            </a:r>
            <a:r>
              <a:rPr lang="ko-KR" altLang="en-US" sz="1050" b="1" dirty="0">
                <a:latin typeface="+mj-ea"/>
                <a:ea typeface="+mj-ea"/>
              </a:rPr>
              <a:t>참고문헌에서 영어로 표기된 논문집명과</a:t>
            </a:r>
            <a:r>
              <a:rPr lang="en-US" altLang="ko-KR" sz="1050" b="1" dirty="0">
                <a:latin typeface="+mj-ea"/>
                <a:ea typeface="+mj-ea"/>
              </a:rPr>
              <a:t> </a:t>
            </a:r>
            <a:r>
              <a:rPr lang="ko-KR" altLang="en-US" sz="1050" b="1" dirty="0">
                <a:latin typeface="+mj-ea"/>
                <a:ea typeface="+mj-ea"/>
              </a:rPr>
              <a:t>단행본명은 </a:t>
            </a:r>
            <a:r>
              <a:rPr lang="en-US" altLang="ko-KR" sz="1050" b="1" dirty="0">
                <a:latin typeface="+mj-ea"/>
                <a:ea typeface="+mj-ea"/>
              </a:rPr>
              <a:t>: Italic</a:t>
            </a:r>
            <a:r>
              <a:rPr lang="ko-KR" altLang="en-US" sz="1050" b="1" dirty="0">
                <a:latin typeface="+mj-ea"/>
                <a:ea typeface="+mj-ea"/>
              </a:rPr>
              <a:t>체로 기입</a:t>
            </a:r>
            <a:br>
              <a:rPr lang="en-US" altLang="ko-KR" sz="1050" b="1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■정기간행물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저널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</a:t>
            </a:r>
            <a:r>
              <a:rPr lang="ko-KR" altLang="en-US" sz="1050" dirty="0">
                <a:latin typeface="+mj-ea"/>
                <a:ea typeface="+mj-ea"/>
              </a:rPr>
              <a:t>저자명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발행년도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제목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간행물명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권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호</a:t>
            </a:r>
            <a:r>
              <a:rPr lang="en-US" altLang="ko-KR" sz="1050" dirty="0">
                <a:latin typeface="+mj-ea"/>
                <a:ea typeface="+mj-ea"/>
              </a:rPr>
              <a:t>), </a:t>
            </a:r>
            <a:r>
              <a:rPr lang="ko-KR" altLang="en-US" sz="1050" dirty="0">
                <a:latin typeface="+mj-ea"/>
                <a:ea typeface="+mj-ea"/>
              </a:rPr>
              <a:t>페이지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단행본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프로시딩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졸업논문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</a:t>
            </a:r>
            <a:r>
              <a:rPr lang="ko-KR" altLang="en-US" sz="1050" dirty="0">
                <a:latin typeface="+mj-ea"/>
                <a:ea typeface="+mj-ea"/>
              </a:rPr>
              <a:t>저자명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발행년도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도서명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출판사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소재지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페이지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특허 </a:t>
            </a:r>
            <a:r>
              <a:rPr lang="ko-KR" altLang="en-US" sz="1050" dirty="0" err="1">
                <a:latin typeface="+mj-ea"/>
                <a:ea typeface="+mj-ea"/>
              </a:rPr>
              <a:t>인용시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</a:t>
            </a:r>
            <a:r>
              <a:rPr lang="ko-KR" altLang="en-US" sz="1050" dirty="0">
                <a:latin typeface="+mj-ea"/>
                <a:ea typeface="+mj-ea"/>
              </a:rPr>
              <a:t>발명인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특허명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출원인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특허 </a:t>
            </a:r>
            <a:r>
              <a:rPr lang="en-US" altLang="ko-KR" sz="1050" dirty="0">
                <a:latin typeface="+mj-ea"/>
                <a:ea typeface="+mj-ea"/>
              </a:rPr>
              <a:t>No. #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홈페이지 </a:t>
            </a:r>
            <a:r>
              <a:rPr lang="ko-KR" altLang="en-US" sz="1050" dirty="0" err="1">
                <a:latin typeface="+mj-ea"/>
                <a:ea typeface="+mj-ea"/>
              </a:rPr>
              <a:t>인용시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000manual, </a:t>
            </a:r>
            <a:r>
              <a:rPr lang="ko-KR" altLang="en-US" sz="1050" dirty="0">
                <a:latin typeface="+mj-ea"/>
                <a:ea typeface="+mj-ea"/>
              </a:rPr>
              <a:t>도메인주소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en-US" altLang="ko-KR" sz="1050" dirty="0">
                <a:latin typeface="+mj-ea"/>
                <a:ea typeface="+mj-ea"/>
                <a:hlinkClick r:id="rId3"/>
              </a:rPr>
              <a:t>http://www.ooo.ooo</a:t>
            </a:r>
            <a:r>
              <a:rPr lang="en-US" altLang="ko-KR" sz="1050" dirty="0">
                <a:latin typeface="+mj-ea"/>
                <a:ea typeface="+mj-ea"/>
              </a:rPr>
              <a:t>) </a:t>
            </a:r>
          </a:p>
          <a:p>
            <a:pPr marL="342900" indent="-342900">
              <a:buFontTx/>
              <a:buAutoNum type="arabicPeriod" startAt="7"/>
            </a:pP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endParaRPr lang="ko-KR" altLang="en-US" sz="1200" dirty="0"/>
          </a:p>
        </p:txBody>
      </p:sp>
      <p:sp>
        <p:nvSpPr>
          <p:cNvPr id="2" name="타원 1">
            <a:extLst>
              <a:ext uri="{FF2B5EF4-FFF2-40B4-BE49-F238E27FC236}">
                <a16:creationId xmlns:a16="http://schemas.microsoft.com/office/drawing/2014/main" id="{96331462-428C-D10D-FDF8-85E01DA6CAD4}"/>
              </a:ext>
            </a:extLst>
          </p:cNvPr>
          <p:cNvSpPr/>
          <p:nvPr/>
        </p:nvSpPr>
        <p:spPr>
          <a:xfrm>
            <a:off x="11893289" y="1366325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8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9932B7B-88C0-677F-99F6-F064774FAB4A}"/>
              </a:ext>
            </a:extLst>
          </p:cNvPr>
          <p:cNvSpPr/>
          <p:nvPr/>
        </p:nvSpPr>
        <p:spPr>
          <a:xfrm>
            <a:off x="6434152" y="1366325"/>
            <a:ext cx="2652296" cy="30805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519D8146-BF39-1FC5-A04E-D21B18457D91}"/>
              </a:ext>
            </a:extLst>
          </p:cNvPr>
          <p:cNvSpPr/>
          <p:nvPr/>
        </p:nvSpPr>
        <p:spPr>
          <a:xfrm>
            <a:off x="6019399" y="134404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6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4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540</Words>
  <Application>Microsoft Office PowerPoint</Application>
  <PresentationFormat>A3 용지(297x420mm)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2024 동계학술대회  - 논문 Paper 작성방법 -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KCDE</dc:creator>
  <cp:lastModifiedBy>SCDE</cp:lastModifiedBy>
  <cp:revision>21</cp:revision>
  <dcterms:created xsi:type="dcterms:W3CDTF">2022-05-27T05:46:33Z</dcterms:created>
  <dcterms:modified xsi:type="dcterms:W3CDTF">2023-11-21T02:11:20Z</dcterms:modified>
</cp:coreProperties>
</file>